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31"/>
  </p:notesMasterIdLst>
  <p:sldIdLst>
    <p:sldId id="294" r:id="rId2"/>
    <p:sldId id="256" r:id="rId3"/>
    <p:sldId id="257" r:id="rId4"/>
    <p:sldId id="258" r:id="rId5"/>
    <p:sldId id="290" r:id="rId6"/>
    <p:sldId id="281" r:id="rId7"/>
    <p:sldId id="291" r:id="rId8"/>
    <p:sldId id="280" r:id="rId9"/>
    <p:sldId id="293" r:id="rId10"/>
    <p:sldId id="279" r:id="rId11"/>
    <p:sldId id="286" r:id="rId12"/>
    <p:sldId id="287" r:id="rId13"/>
    <p:sldId id="277" r:id="rId14"/>
    <p:sldId id="288" r:id="rId15"/>
    <p:sldId id="276" r:id="rId16"/>
    <p:sldId id="275" r:id="rId17"/>
    <p:sldId id="274" r:id="rId18"/>
    <p:sldId id="284" r:id="rId19"/>
    <p:sldId id="273" r:id="rId20"/>
    <p:sldId id="292" r:id="rId21"/>
    <p:sldId id="272" r:id="rId22"/>
    <p:sldId id="271" r:id="rId23"/>
    <p:sldId id="289" r:id="rId24"/>
    <p:sldId id="270" r:id="rId25"/>
    <p:sldId id="269" r:id="rId26"/>
    <p:sldId id="268" r:id="rId27"/>
    <p:sldId id="285" r:id="rId28"/>
    <p:sldId id="267" r:id="rId29"/>
    <p:sldId id="26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6915"/>
    <a:srgbClr val="3E5D2D"/>
    <a:srgbClr val="DCE7F0"/>
    <a:srgbClr val="CCECFF"/>
    <a:srgbClr val="E3F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1252C-E7DE-4F84-A717-CE47661D1E53}" type="datetimeFigureOut">
              <a:rPr lang="en-US" smtClean="0"/>
              <a:pPr/>
              <a:t>3/25/2020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BF9C1-0BE7-4104-9728-4780D9293E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58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desig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52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no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100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CF85-8457-400C-A4F9-DC61A400AE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263-1296-4980-BB95-3744031312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297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178120"/>
            <a:ext cx="3886200" cy="41632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78119"/>
            <a:ext cx="3886200" cy="41632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263-1296-4980-BB95-3744031312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49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5817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10240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937339"/>
            <a:ext cx="3868340" cy="340643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2102398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37327"/>
            <a:ext cx="3887391" cy="34064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263-1296-4980-BB95-3744031312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3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263-1296-4980-BB95-3744031312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11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263-1296-4980-BB95-3744031312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55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757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00263-1296-4980-BB95-3744031312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524000"/>
            <a:ext cx="4038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8200" y="1524000"/>
            <a:ext cx="4038600" cy="4724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178121"/>
            <a:ext cx="7886700" cy="4152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00263-1296-4980-BB95-3744031312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707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5938" indent="-287338" algn="l" defTabSz="914400" rtl="0" eaLnBrk="1" latinLnBrk="0" hangingPunct="1">
        <a:lnSpc>
          <a:spcPct val="100000"/>
        </a:lnSpc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88925" algn="l" defTabSz="914400" rtl="0" eaLnBrk="1" latinLnBrk="0" hangingPunct="1">
        <a:lnSpc>
          <a:spcPct val="100000"/>
        </a:lnSpc>
        <a:spcBef>
          <a:spcPts val="500"/>
        </a:spcBef>
        <a:buFont typeface="Courier New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4263" indent="-2794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873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0"/>
            <a:ext cx="731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+mj-lt"/>
              </a:rPr>
              <a:t>Dimensions of Human </a:t>
            </a:r>
            <a:r>
              <a:rPr lang="en-US" sz="4000" b="1" dirty="0" smtClean="0">
                <a:latin typeface="+mj-lt"/>
              </a:rPr>
              <a:t>Behavior: </a:t>
            </a:r>
            <a:r>
              <a:rPr lang="en-US" sz="4000" b="1" dirty="0">
                <a:latin typeface="+mj-lt"/>
              </a:rPr>
              <a:t>Person and Environment </a:t>
            </a:r>
            <a:r>
              <a:rPr lang="en-US" sz="4000" b="1" dirty="0" smtClean="0">
                <a:latin typeface="+mj-lt"/>
              </a:rPr>
              <a:t> </a:t>
            </a:r>
            <a:endParaRPr lang="en-US" sz="40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30726" y="3886200"/>
            <a:ext cx="417774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Sixth </a:t>
            </a:r>
            <a:r>
              <a:rPr lang="en-US" sz="2800" dirty="0" smtClean="0">
                <a:latin typeface="+mj-lt"/>
              </a:rPr>
              <a:t>Edition</a:t>
            </a:r>
          </a:p>
          <a:p>
            <a:pPr algn="ctr"/>
            <a:endParaRPr lang="en-US" sz="2800" dirty="0">
              <a:latin typeface="+mj-lt"/>
            </a:endParaRPr>
          </a:p>
          <a:p>
            <a:pPr algn="ctr"/>
            <a:r>
              <a:rPr lang="en-US" sz="2800" b="1" dirty="0" smtClean="0">
                <a:latin typeface="+mj-lt"/>
              </a:rPr>
              <a:t>Elizabeth </a:t>
            </a:r>
            <a:r>
              <a:rPr lang="en-US" sz="2800" b="1" dirty="0">
                <a:latin typeface="+mj-lt"/>
              </a:rPr>
              <a:t>D. </a:t>
            </a:r>
            <a:r>
              <a:rPr lang="en-US" sz="2800" b="1" dirty="0" smtClean="0">
                <a:latin typeface="+mj-lt"/>
              </a:rPr>
              <a:t>Hutchison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1288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0800" y="25146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Chapter 11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2200" y="3581400"/>
            <a:ext cx="396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Small Groups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052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Small Groups in Social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4152952"/>
          </a:xfrm>
        </p:spPr>
        <p:txBody>
          <a:bodyPr/>
          <a:lstStyle/>
          <a:p>
            <a:r>
              <a:rPr lang="en-US" altLang="en-US" dirty="0" smtClean="0"/>
              <a:t>Small group: “two or more people who interact with each other because of shared interests, goals, experiences, and needs” (</a:t>
            </a:r>
            <a:r>
              <a:rPr lang="en-US" altLang="en-US" dirty="0" err="1" smtClean="0"/>
              <a:t>Ballantine</a:t>
            </a:r>
            <a:r>
              <a:rPr lang="en-US" altLang="en-US" dirty="0" smtClean="0"/>
              <a:t>, Roberts, &amp; </a:t>
            </a:r>
            <a:r>
              <a:rPr lang="en-US" altLang="en-US" dirty="0" err="1" smtClean="0"/>
              <a:t>Korgen</a:t>
            </a:r>
            <a:r>
              <a:rPr lang="en-US" altLang="en-US" dirty="0" smtClean="0"/>
              <a:t>, 2018, p. 129)</a:t>
            </a:r>
          </a:p>
          <a:p>
            <a:pPr lvl="1"/>
            <a:r>
              <a:rPr lang="en-US" altLang="en-US" dirty="0" smtClean="0"/>
              <a:t>Opportunity to meet others and work together to achieve a mutual goal</a:t>
            </a:r>
          </a:p>
          <a:p>
            <a:pPr lvl="1"/>
            <a:r>
              <a:rPr lang="en-US" altLang="en-US" dirty="0" smtClean="0"/>
              <a:t>Provide social support</a:t>
            </a:r>
          </a:p>
          <a:p>
            <a:pPr lvl="1"/>
            <a:r>
              <a:rPr lang="en-US" altLang="en-US" dirty="0" smtClean="0"/>
              <a:t>Important source of social capital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3952335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Small Groups in Social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4152952"/>
          </a:xfrm>
        </p:spPr>
        <p:txBody>
          <a:bodyPr>
            <a:noAutofit/>
          </a:bodyPr>
          <a:lstStyle/>
          <a:p>
            <a:r>
              <a:rPr lang="en-US" altLang="en-US" dirty="0" smtClean="0"/>
              <a:t>The philosophy of group work has shifted throughout the years</a:t>
            </a:r>
          </a:p>
          <a:p>
            <a:pPr lvl="1"/>
            <a:r>
              <a:rPr lang="en-US" altLang="en-US" dirty="0" smtClean="0"/>
              <a:t>Late 1800s and early 1900s: took place in settlement houses; focused on recreation, social integration, immigration issues, character building, and social reform</a:t>
            </a:r>
          </a:p>
          <a:p>
            <a:pPr lvl="1"/>
            <a:r>
              <a:rPr lang="en-US" altLang="en-US" dirty="0" smtClean="0"/>
              <a:t>1930s and 1940s: formal organizations promoted group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1565408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Small Groups in Social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4054475"/>
          </a:xfrm>
        </p:spPr>
        <p:txBody>
          <a:bodyPr>
            <a:noAutofit/>
          </a:bodyPr>
          <a:lstStyle/>
          <a:p>
            <a:pPr lvl="1"/>
            <a:r>
              <a:rPr lang="en-US" altLang="en-US" dirty="0" smtClean="0"/>
              <a:t>During WWII: took place in hospitals and other clinical settings</a:t>
            </a:r>
          </a:p>
          <a:p>
            <a:pPr lvl="1"/>
            <a:r>
              <a:rPr lang="en-US" altLang="en-US" dirty="0" smtClean="0"/>
              <a:t>After WWII: shifted from a strengths to a more problem-focused orientation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1565408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Small Groups in Social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93530"/>
            <a:ext cx="7886700" cy="4152952"/>
          </a:xfrm>
        </p:spPr>
        <p:txBody>
          <a:bodyPr>
            <a:noAutofit/>
          </a:bodyPr>
          <a:lstStyle/>
          <a:p>
            <a:pPr lvl="1"/>
            <a:r>
              <a:rPr lang="en-US" altLang="en-US" dirty="0" smtClean="0"/>
              <a:t>1960s and 1970s: social work education included courses on group work; could major in </a:t>
            </a:r>
            <a:r>
              <a:rPr lang="en-US" altLang="ja-JP" dirty="0" smtClean="0"/>
              <a:t>“group work” </a:t>
            </a:r>
          </a:p>
          <a:p>
            <a:pPr lvl="2"/>
            <a:r>
              <a:rPr lang="en-US" altLang="en-US" dirty="0" smtClean="0"/>
              <a:t>Group work content declined—social work education shifted its focus to individuals and families </a:t>
            </a:r>
          </a:p>
          <a:p>
            <a:pPr lvl="1"/>
            <a:r>
              <a:rPr lang="en-US" altLang="en-US" dirty="0" smtClean="0"/>
              <a:t>1980s and 1990s: rise of mutual aid groups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63412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56762"/>
            <a:ext cx="7886700" cy="1325563"/>
          </a:xfrm>
        </p:spPr>
        <p:txBody>
          <a:bodyPr/>
          <a:lstStyle/>
          <a:p>
            <a:r>
              <a:rPr lang="en-US" dirty="0"/>
              <a:t>Small Groups in Social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Currently: </a:t>
            </a:r>
            <a:r>
              <a:rPr lang="en-US" altLang="ja-JP" dirty="0"/>
              <a:t>managed care era, groups are viewed as a cheaper method of service delivery </a:t>
            </a:r>
          </a:p>
          <a:p>
            <a:pPr lvl="1"/>
            <a:r>
              <a:rPr lang="en-US" altLang="en-US" dirty="0"/>
              <a:t>Empirical studies have shown groups to be effective in addressing several social, health, and emotional </a:t>
            </a:r>
            <a:r>
              <a:rPr lang="en-US" altLang="en-US" dirty="0" smtClean="0"/>
              <a:t>problems</a:t>
            </a:r>
            <a:endParaRPr lang="en-US" alt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961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89159"/>
            <a:ext cx="7886700" cy="1325563"/>
          </a:xfrm>
        </p:spPr>
        <p:txBody>
          <a:bodyPr/>
          <a:lstStyle/>
          <a:p>
            <a:r>
              <a:rPr lang="en-US" dirty="0" smtClean="0"/>
              <a:t>Types and Characteristics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381094"/>
            <a:ext cx="5482668" cy="3199530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1514353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595" y="2489199"/>
            <a:ext cx="5280810" cy="3530600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0" y="789159"/>
            <a:ext cx="7886700" cy="1325563"/>
          </a:xfrm>
        </p:spPr>
        <p:txBody>
          <a:bodyPr/>
          <a:lstStyle/>
          <a:p>
            <a:r>
              <a:rPr lang="en-US" dirty="0" smtClean="0"/>
              <a:t>Types and Characteristics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253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98212"/>
            <a:ext cx="7886700" cy="1325563"/>
          </a:xfrm>
        </p:spPr>
        <p:txBody>
          <a:bodyPr/>
          <a:lstStyle/>
          <a:p>
            <a:r>
              <a:rPr lang="en-US" dirty="0" smtClean="0"/>
              <a:t>Virtual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4152952"/>
          </a:xfrm>
        </p:spPr>
        <p:txBody>
          <a:bodyPr/>
          <a:lstStyle/>
          <a:p>
            <a:r>
              <a:rPr lang="en-US" dirty="0" smtClean="0"/>
              <a:t>Members do not meet face-to-face; meet by telephone or internet</a:t>
            </a:r>
          </a:p>
          <a:p>
            <a:r>
              <a:rPr lang="en-US" dirty="0" smtClean="0"/>
              <a:t>Considerations when deciding to use virtual groups</a:t>
            </a:r>
          </a:p>
          <a:p>
            <a:pPr lvl="1"/>
            <a:r>
              <a:rPr lang="en-US" dirty="0" smtClean="0"/>
              <a:t>Member access to telephones or computers</a:t>
            </a:r>
          </a:p>
          <a:p>
            <a:pPr lvl="1"/>
            <a:r>
              <a:rPr lang="en-US" dirty="0" smtClean="0"/>
              <a:t>Ethical issues such as personal privacy, boundaries, safety, client confidentiality</a:t>
            </a:r>
          </a:p>
          <a:p>
            <a:pPr lvl="1"/>
            <a:r>
              <a:rPr lang="en-US" dirty="0" smtClean="0"/>
              <a:t>How the social worker acts on social media sites</a:t>
            </a:r>
          </a:p>
          <a:p>
            <a:pPr lvl="1"/>
            <a:r>
              <a:rPr lang="en-US" dirty="0" smtClean="0"/>
              <a:t>Privacy for student/professional personal network sites should be monitored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1855112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98984"/>
            <a:ext cx="7886700" cy="1325563"/>
          </a:xfrm>
        </p:spPr>
        <p:txBody>
          <a:bodyPr/>
          <a:lstStyle/>
          <a:p>
            <a:r>
              <a:rPr lang="en-US" dirty="0" smtClean="0"/>
              <a:t>Virtual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117725"/>
            <a:ext cx="4038600" cy="4130675"/>
          </a:xfrm>
        </p:spPr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More cohesive groups</a:t>
            </a:r>
          </a:p>
          <a:p>
            <a:pPr lvl="1"/>
            <a:r>
              <a:rPr lang="en-US" dirty="0" smtClean="0"/>
              <a:t>Do not focus on personal features</a:t>
            </a:r>
          </a:p>
          <a:p>
            <a:pPr lvl="1"/>
            <a:r>
              <a:rPr lang="en-US" dirty="0" smtClean="0"/>
              <a:t>Convenience</a:t>
            </a:r>
          </a:p>
          <a:p>
            <a:pPr lvl="1"/>
            <a:r>
              <a:rPr lang="en-US" dirty="0" smtClean="0"/>
              <a:t>Ability to reach more people, homebound people, or those far away</a:t>
            </a:r>
          </a:p>
          <a:p>
            <a:pPr lvl="1"/>
            <a:r>
              <a:rPr lang="en-US" dirty="0" smtClean="0"/>
              <a:t>Easier to self disclose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2117725"/>
            <a:ext cx="4038600" cy="4130675"/>
          </a:xfrm>
        </p:spPr>
        <p:txBody>
          <a:bodyPr/>
          <a:lstStyle/>
          <a:p>
            <a:r>
              <a:rPr lang="en-US" altLang="en-US" dirty="0" smtClean="0"/>
              <a:t>Disadvantages</a:t>
            </a:r>
          </a:p>
          <a:p>
            <a:pPr lvl="1"/>
            <a:r>
              <a:rPr lang="en-US" altLang="en-US" dirty="0" smtClean="0"/>
              <a:t>Hard to subtle verbal cues and individual participation</a:t>
            </a:r>
          </a:p>
          <a:p>
            <a:pPr lvl="1"/>
            <a:r>
              <a:rPr lang="en-US" altLang="en-US" dirty="0" smtClean="0"/>
              <a:t>Difficult to gauge others’ reactions</a:t>
            </a:r>
          </a:p>
          <a:p>
            <a:pPr lvl="1"/>
            <a:r>
              <a:rPr lang="en-US" altLang="en-US" dirty="0" smtClean="0"/>
              <a:t>Problems related to technology</a:t>
            </a:r>
          </a:p>
          <a:p>
            <a:pPr lvl="1"/>
            <a:r>
              <a:rPr lang="en-US" altLang="en-US" dirty="0" smtClean="0"/>
              <a:t>Background noise</a:t>
            </a:r>
          </a:p>
          <a:p>
            <a:pPr lvl="1"/>
            <a:r>
              <a:rPr lang="en-US" altLang="en-US" dirty="0" smtClean="0"/>
              <a:t>Not as well studied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9C00263-1296-4980-BB95-37440313128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09800"/>
            <a:ext cx="7886700" cy="4152952"/>
          </a:xfrm>
        </p:spPr>
        <p:txBody>
          <a:bodyPr/>
          <a:lstStyle/>
          <a:p>
            <a:r>
              <a:rPr lang="en-US" dirty="0" smtClean="0"/>
              <a:t>Becoming increasingly more popular</a:t>
            </a:r>
          </a:p>
          <a:p>
            <a:r>
              <a:rPr lang="en-US" dirty="0" smtClean="0"/>
              <a:t>Can decrease depression and anxiety</a:t>
            </a:r>
          </a:p>
          <a:p>
            <a:r>
              <a:rPr lang="en-US" dirty="0" smtClean="0"/>
              <a:t>Increases belonging and connections with others</a:t>
            </a:r>
          </a:p>
          <a:p>
            <a:r>
              <a:rPr lang="en-US" dirty="0" smtClean="0"/>
              <a:t>May require more training</a:t>
            </a:r>
          </a:p>
          <a:p>
            <a:r>
              <a:rPr lang="en-US" dirty="0" smtClean="0"/>
              <a:t>Need to navigate time zones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798984"/>
            <a:ext cx="7886700" cy="1325563"/>
          </a:xfrm>
        </p:spPr>
        <p:txBody>
          <a:bodyPr/>
          <a:lstStyle/>
          <a:p>
            <a:r>
              <a:rPr lang="en-US" dirty="0" smtClean="0"/>
              <a:t>Virtual Groups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08037"/>
            <a:ext cx="7886700" cy="1325563"/>
          </a:xfrm>
        </p:spPr>
        <p:txBody>
          <a:bodyPr/>
          <a:lstStyle/>
          <a:p>
            <a:r>
              <a:rPr lang="en-US" dirty="0" smtClean="0"/>
              <a:t>Dimensions of Group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71648"/>
            <a:ext cx="7886700" cy="4152952"/>
          </a:xfrm>
        </p:spPr>
        <p:txBody>
          <a:bodyPr/>
          <a:lstStyle/>
          <a:p>
            <a:r>
              <a:rPr lang="en-US" altLang="en-US" dirty="0" smtClean="0"/>
              <a:t>How groups develop</a:t>
            </a:r>
          </a:p>
          <a:p>
            <a:pPr lvl="1"/>
            <a:r>
              <a:rPr lang="en-US" altLang="en-US" dirty="0" smtClean="0"/>
              <a:t>Formed groups: defined purpose; started through outsider efforts, such as an agency </a:t>
            </a:r>
          </a:p>
          <a:p>
            <a:pPr lvl="1"/>
            <a:r>
              <a:rPr lang="en-US" altLang="en-US" dirty="0" smtClean="0"/>
              <a:t>Natural groups:  spontaneous; established due to friendship, location, or some naturally occurring event</a:t>
            </a:r>
          </a:p>
          <a:p>
            <a:r>
              <a:rPr lang="en-US" altLang="en-US" dirty="0" smtClean="0"/>
              <a:t>How long they last</a:t>
            </a:r>
          </a:p>
          <a:p>
            <a:pPr lvl="1"/>
            <a:r>
              <a:rPr lang="en-US" altLang="en-US" dirty="0" smtClean="0"/>
              <a:t>Time-limited: set time for termination</a:t>
            </a:r>
          </a:p>
          <a:p>
            <a:pPr lvl="1"/>
            <a:r>
              <a:rPr lang="en-US" altLang="en-US" dirty="0" smtClean="0"/>
              <a:t>Ongoing: no defined endpoint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144503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07265"/>
            <a:ext cx="7886700" cy="1325563"/>
          </a:xfrm>
        </p:spPr>
        <p:txBody>
          <a:bodyPr/>
          <a:lstStyle/>
          <a:p>
            <a:r>
              <a:rPr lang="en-US" dirty="0" smtClean="0"/>
              <a:t>Dimensions of Group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4152952"/>
          </a:xfrm>
        </p:spPr>
        <p:txBody>
          <a:bodyPr/>
          <a:lstStyle/>
          <a:p>
            <a:r>
              <a:rPr lang="en-US" altLang="en-US" dirty="0" smtClean="0"/>
              <a:t>How they determine membership</a:t>
            </a:r>
          </a:p>
          <a:p>
            <a:pPr lvl="1"/>
            <a:r>
              <a:rPr lang="en-US" altLang="en-US" dirty="0" smtClean="0"/>
              <a:t>Open: new members can join throughout the group’s</a:t>
            </a:r>
            <a:r>
              <a:rPr lang="en-US" altLang="ja-JP" dirty="0" smtClean="0"/>
              <a:t> life</a:t>
            </a:r>
          </a:p>
          <a:p>
            <a:pPr lvl="1"/>
            <a:r>
              <a:rPr lang="en-US" altLang="en-US" dirty="0" smtClean="0"/>
              <a:t>Closed: after minimum and maximum number determined, others are prohibited from joining</a:t>
            </a:r>
          </a:p>
          <a:p>
            <a:r>
              <a:rPr lang="en-US" altLang="en-US" dirty="0" smtClean="0"/>
              <a:t>Formed and natural groups may be time-limited or ongoing, short or long term</a:t>
            </a:r>
          </a:p>
          <a:p>
            <a:r>
              <a:rPr lang="en-US" altLang="en-US" dirty="0" smtClean="0"/>
              <a:t>A group can start off open and become closed; a closed group may open up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144503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08037"/>
            <a:ext cx="7886700" cy="1325563"/>
          </a:xfrm>
        </p:spPr>
        <p:txBody>
          <a:bodyPr/>
          <a:lstStyle/>
          <a:p>
            <a:r>
              <a:rPr lang="en-US" dirty="0" smtClean="0"/>
              <a:t>Group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95448"/>
            <a:ext cx="7886700" cy="4152952"/>
          </a:xfrm>
        </p:spPr>
        <p:txBody>
          <a:bodyPr/>
          <a:lstStyle/>
          <a:p>
            <a:r>
              <a:rPr lang="en-US" altLang="en-US" dirty="0" smtClean="0"/>
              <a:t>Heterogeneity vs. homogeneity</a:t>
            </a:r>
          </a:p>
          <a:p>
            <a:pPr lvl="1"/>
            <a:r>
              <a:rPr lang="en-US" altLang="en-US" dirty="0" smtClean="0"/>
              <a:t>Variation regarding age, race, sexual orientation, gender, level of education, coping styles, religion, SES, disabilities, etc.</a:t>
            </a:r>
          </a:p>
          <a:p>
            <a:pPr lvl="1"/>
            <a:r>
              <a:rPr lang="en-US" altLang="en-US" dirty="0" smtClean="0"/>
              <a:t>May be homogenous on a couple of these dimensions, but heterogeneous on the rest</a:t>
            </a:r>
          </a:p>
          <a:p>
            <a:pPr lvl="1"/>
            <a:r>
              <a:rPr lang="en-US" altLang="en-US" dirty="0" smtClean="0"/>
              <a:t>Which is better? It depends</a:t>
            </a:r>
          </a:p>
          <a:p>
            <a:pPr lvl="1"/>
            <a:r>
              <a:rPr lang="en-US" altLang="en-US" dirty="0" smtClean="0"/>
              <a:t>Group member perceptions</a:t>
            </a:r>
          </a:p>
          <a:p>
            <a:r>
              <a:rPr lang="en-US" altLang="en-US" dirty="0" smtClean="0"/>
              <a:t>Group composition more complex than once thought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218188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1325563"/>
          </a:xfrm>
        </p:spPr>
        <p:txBody>
          <a:bodyPr/>
          <a:lstStyle/>
          <a:p>
            <a:r>
              <a:rPr lang="en-US" dirty="0" smtClean="0"/>
              <a:t>Homogeneity/Heterogeneity in Group Composition: Social Justice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38400"/>
            <a:ext cx="7886700" cy="3749675"/>
          </a:xfrm>
        </p:spPr>
        <p:txBody>
          <a:bodyPr/>
          <a:lstStyle/>
          <a:p>
            <a:r>
              <a:rPr lang="en-US" dirty="0" smtClean="0"/>
              <a:t>Social group workers</a:t>
            </a:r>
          </a:p>
          <a:p>
            <a:pPr lvl="1"/>
            <a:r>
              <a:rPr lang="en-US" dirty="0" smtClean="0"/>
              <a:t>Recognize equal rights of people in their communities to access social work groups</a:t>
            </a:r>
          </a:p>
          <a:p>
            <a:pPr lvl="1"/>
            <a:r>
              <a:rPr lang="en-US" dirty="0" smtClean="0"/>
              <a:t>Develop groups homogeneous on important identity dimensions</a:t>
            </a:r>
          </a:p>
          <a:p>
            <a:pPr lvl="1"/>
            <a:r>
              <a:rPr lang="en-US" dirty="0" smtClean="0"/>
              <a:t>Empower groups, support self-advocacy, and advocate for groups</a:t>
            </a:r>
          </a:p>
          <a:p>
            <a:pPr lvl="1"/>
            <a:r>
              <a:rPr lang="en-US" dirty="0" smtClean="0"/>
              <a:t>Develop groups heterogeneous on important social identity issues and homogeneous on group purpose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300102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Theories of Group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4495800"/>
          </a:xfrm>
        </p:spPr>
        <p:txBody>
          <a:bodyPr/>
          <a:lstStyle/>
          <a:p>
            <a:r>
              <a:rPr lang="en-US" altLang="en-US" dirty="0" smtClean="0"/>
              <a:t>Psychodynamic: addresses the unconscious emotional thoughts that interfere with the member’s ability to interact with others</a:t>
            </a:r>
          </a:p>
          <a:p>
            <a:pPr lvl="1"/>
            <a:r>
              <a:rPr lang="en-US" altLang="en-US" dirty="0" smtClean="0"/>
              <a:t>Help members identify how their interactions with other members are similar to how they interaction with non-group members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2644551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71648"/>
            <a:ext cx="7886700" cy="4152952"/>
          </a:xfrm>
        </p:spPr>
        <p:txBody>
          <a:bodyPr/>
          <a:lstStyle/>
          <a:p>
            <a:r>
              <a:rPr lang="en-US" altLang="en-US" dirty="0" smtClean="0"/>
              <a:t>Symbolic interaction: symbols are created, exchanged, and interpreted; individual and social change happens as meanings are made and changed through the use of symbols</a:t>
            </a:r>
          </a:p>
          <a:p>
            <a:pPr lvl="1"/>
            <a:r>
              <a:rPr lang="en-US" altLang="en-US" dirty="0" smtClean="0"/>
              <a:t>“Group” itself is a symbol, members create a sense of being in a “group,” build own symbols and meanings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Theories of Group 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494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71648"/>
            <a:ext cx="7886700" cy="4152952"/>
          </a:xfrm>
        </p:spPr>
        <p:txBody>
          <a:bodyPr>
            <a:noAutofit/>
          </a:bodyPr>
          <a:lstStyle/>
          <a:p>
            <a:r>
              <a:rPr lang="en-US" altLang="en-US" dirty="0" smtClean="0"/>
              <a:t>Status characteristics and expectation states: initial interactions in groups are affected by the level of influence and participation of the member; related to the status and the perceptions others hold of the member’s ability to help complete group goals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Theories of Group 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94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Exchange: social power determines who gets valued resources and whether those resources are perceived as being distributed in a just manner</a:t>
            </a:r>
          </a:p>
          <a:p>
            <a:r>
              <a:rPr lang="en-US" altLang="en-US" dirty="0"/>
              <a:t>Self-categorization: stereotype attributes of in-groups and out-groups; in-group members are more influential later than out-group members due to </a:t>
            </a:r>
            <a:r>
              <a:rPr lang="en-US" altLang="en-US" dirty="0" smtClean="0"/>
              <a:t>bias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CF85-8457-400C-A4F9-DC61A400AE1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Theories of Group 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49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Group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95448"/>
            <a:ext cx="7886700" cy="4152952"/>
          </a:xfrm>
        </p:spPr>
        <p:txBody>
          <a:bodyPr/>
          <a:lstStyle/>
          <a:p>
            <a:r>
              <a:rPr lang="en-US" dirty="0" smtClean="0"/>
              <a:t>Stage theories and models</a:t>
            </a:r>
          </a:p>
          <a:p>
            <a:pPr lvl="1"/>
            <a:r>
              <a:rPr lang="en-US" dirty="0" smtClean="0"/>
              <a:t>Progressive stage models: sequential stages that build upon each preceding stage</a:t>
            </a:r>
          </a:p>
          <a:p>
            <a:pPr lvl="1"/>
            <a:r>
              <a:rPr lang="en-US" dirty="0" smtClean="0"/>
              <a:t>Cyclical models: stages can be moved between rather than linearly</a:t>
            </a:r>
          </a:p>
          <a:p>
            <a:pPr lvl="1"/>
            <a:r>
              <a:rPr lang="en-US" dirty="0" smtClean="0"/>
              <a:t>No agreement among researchers on stage number, order, or the character of the stages </a:t>
            </a:r>
          </a:p>
          <a:p>
            <a:r>
              <a:rPr lang="en-US" dirty="0" smtClean="0"/>
              <a:t>Process models</a:t>
            </a:r>
          </a:p>
          <a:p>
            <a:pPr lvl="1"/>
            <a:r>
              <a:rPr lang="en-US" dirty="0" smtClean="0"/>
              <a:t>Identify what goes on in groups and how those processes affect members and their interactions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833525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Group 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95448"/>
            <a:ext cx="7886700" cy="4152952"/>
          </a:xfrm>
        </p:spPr>
        <p:txBody>
          <a:bodyPr/>
          <a:lstStyle/>
          <a:p>
            <a:r>
              <a:rPr lang="en-US" altLang="en-US" dirty="0" smtClean="0"/>
              <a:t>Formal and informal leadership</a:t>
            </a:r>
          </a:p>
          <a:p>
            <a:pPr lvl="1"/>
            <a:r>
              <a:rPr lang="en-US" altLang="en-US" dirty="0" smtClean="0"/>
              <a:t>Task-oriented leaders: facilitate problem-solving </a:t>
            </a:r>
          </a:p>
          <a:p>
            <a:pPr lvl="1"/>
            <a:r>
              <a:rPr lang="en-US" altLang="en-US" dirty="0" smtClean="0"/>
              <a:t>Process-oriented leaders: identify and manage group relationships </a:t>
            </a:r>
          </a:p>
          <a:p>
            <a:r>
              <a:rPr lang="en-US" altLang="en-US" dirty="0" smtClean="0"/>
              <a:t>Formal and informal roles</a:t>
            </a:r>
          </a:p>
          <a:p>
            <a:pPr lvl="1"/>
            <a:r>
              <a:rPr lang="en-US" altLang="en-US" dirty="0" smtClean="0"/>
              <a:t>Members assume roles to fulfill group’s purpose and members’ </a:t>
            </a:r>
            <a:r>
              <a:rPr lang="en-US" altLang="ja-JP" dirty="0" smtClean="0"/>
              <a:t>personal needs; have both positive and negative aspects </a:t>
            </a:r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735003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Group 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33600"/>
            <a:ext cx="7886700" cy="4054475"/>
          </a:xfrm>
        </p:spPr>
        <p:txBody>
          <a:bodyPr/>
          <a:lstStyle/>
          <a:p>
            <a:r>
              <a:rPr lang="en-US" altLang="en-US" dirty="0" smtClean="0"/>
              <a:t>Communication networks</a:t>
            </a:r>
          </a:p>
          <a:p>
            <a:pPr lvl="1"/>
            <a:r>
              <a:rPr lang="en-US" altLang="en-US" dirty="0" smtClean="0"/>
              <a:t>Links among members</a:t>
            </a:r>
          </a:p>
          <a:p>
            <a:pPr lvl="1"/>
            <a:r>
              <a:rPr lang="en-US" altLang="en-US" dirty="0" smtClean="0"/>
              <a:t>Who talks to whom, how information is transmitted, whether communication between members is direct or uses a go-between</a:t>
            </a:r>
          </a:p>
          <a:p>
            <a:pPr lvl="1"/>
            <a:r>
              <a:rPr lang="en-US" altLang="en-US" dirty="0" smtClean="0"/>
              <a:t>What type of communication device is used</a:t>
            </a:r>
          </a:p>
          <a:p>
            <a:pPr lvl="2"/>
            <a:r>
              <a:rPr lang="en-US" altLang="en-US" dirty="0" smtClean="0"/>
              <a:t>Computer, telephone, face-to-face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735003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08037"/>
            <a:ext cx="7886700" cy="1325563"/>
          </a:xfrm>
        </p:spPr>
        <p:txBody>
          <a:bodyPr/>
          <a:lstStyle/>
          <a:p>
            <a:r>
              <a:rPr lang="en-US" dirty="0" smtClean="0"/>
              <a:t>Group Cohesiveness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71648"/>
            <a:ext cx="7886700" cy="4152952"/>
          </a:xfrm>
        </p:spPr>
        <p:txBody>
          <a:bodyPr/>
          <a:lstStyle/>
          <a:p>
            <a:r>
              <a:rPr lang="en-US" dirty="0" smtClean="0"/>
              <a:t>Dynamic process reflected in the tendency for the group to stick together and be unified in the pursuit of its objectives and the satisfaction of member emotional needs</a:t>
            </a:r>
          </a:p>
          <a:p>
            <a:pPr lvl="1"/>
            <a:r>
              <a:rPr lang="en-US" dirty="0" smtClean="0"/>
              <a:t>Task cohesion: degree to which group members work toward common goal</a:t>
            </a:r>
          </a:p>
          <a:p>
            <a:pPr lvl="1"/>
            <a:r>
              <a:rPr lang="en-US" dirty="0" smtClean="0"/>
              <a:t>Social cohesion: level of intimacy and positive regard among group members</a:t>
            </a:r>
          </a:p>
          <a:p>
            <a:r>
              <a:rPr lang="en-US" dirty="0" smtClean="0"/>
              <a:t>Cohesive groups are more effective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1841993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1325563"/>
          </a:xfrm>
        </p:spPr>
        <p:txBody>
          <a:bodyPr/>
          <a:lstStyle/>
          <a:p>
            <a:r>
              <a:rPr lang="en-US" dirty="0" smtClean="0"/>
              <a:t>Interdisciplinary Teams and Social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76448"/>
            <a:ext cx="7886700" cy="4152952"/>
          </a:xfrm>
        </p:spPr>
        <p:txBody>
          <a:bodyPr/>
          <a:lstStyle/>
          <a:p>
            <a:r>
              <a:rPr lang="en-US" dirty="0" smtClean="0"/>
              <a:t>Interdisciplinary teams</a:t>
            </a:r>
          </a:p>
          <a:p>
            <a:pPr lvl="1"/>
            <a:r>
              <a:rPr lang="en-US" dirty="0" smtClean="0"/>
              <a:t>Composed of professionals representing a variety of disciplines</a:t>
            </a:r>
          </a:p>
          <a:p>
            <a:pPr lvl="1"/>
            <a:r>
              <a:rPr lang="en-US" dirty="0" smtClean="0"/>
              <a:t>Work in organized collaboration to solve a common set of problems</a:t>
            </a:r>
          </a:p>
          <a:p>
            <a:pPr lvl="1"/>
            <a:r>
              <a:rPr lang="en-US" dirty="0" smtClean="0"/>
              <a:t>May include consumers or clients</a:t>
            </a:r>
          </a:p>
          <a:p>
            <a:pPr lvl="1"/>
            <a:r>
              <a:rPr lang="en-US" dirty="0" smtClean="0"/>
              <a:t>Advantage to work well with others to best help group members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1385390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60437"/>
            <a:ext cx="7886700" cy="1325563"/>
          </a:xfrm>
        </p:spPr>
        <p:txBody>
          <a:bodyPr/>
          <a:lstStyle/>
          <a:p>
            <a:r>
              <a:rPr lang="en-US" altLang="en-US" dirty="0" smtClean="0"/>
              <a:t>The Social Worker’s</a:t>
            </a:r>
            <a:r>
              <a:rPr lang="en-US" altLang="ja-JP" dirty="0" smtClean="0"/>
              <a:t> Role on </a:t>
            </a:r>
            <a:br>
              <a:rPr lang="en-US" altLang="ja-JP" dirty="0" smtClean="0"/>
            </a:br>
            <a:r>
              <a:rPr lang="en-US" altLang="ja-JP" dirty="0" smtClean="0"/>
              <a:t>the Interdisciplinary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76448"/>
            <a:ext cx="7886700" cy="4152952"/>
          </a:xfrm>
        </p:spPr>
        <p:txBody>
          <a:bodyPr/>
          <a:lstStyle/>
          <a:p>
            <a:r>
              <a:rPr lang="en-US" dirty="0" smtClean="0"/>
              <a:t>How effective are interdisciplinary teams?</a:t>
            </a:r>
          </a:p>
          <a:p>
            <a:pPr lvl="1"/>
            <a:r>
              <a:rPr lang="en-US" dirty="0" smtClean="0"/>
              <a:t>Increased coordination and collaboration between agencies</a:t>
            </a:r>
          </a:p>
          <a:p>
            <a:pPr lvl="1"/>
            <a:r>
              <a:rPr lang="en-US" dirty="0" smtClean="0"/>
              <a:t>Increased information exchange</a:t>
            </a:r>
          </a:p>
          <a:p>
            <a:pPr lvl="1"/>
            <a:r>
              <a:rPr lang="en-US" dirty="0" smtClean="0"/>
              <a:t>Broader range of viewpoints heard</a:t>
            </a:r>
          </a:p>
          <a:p>
            <a:pPr lvl="1"/>
            <a:r>
              <a:rPr lang="en-US" dirty="0" smtClean="0"/>
              <a:t>Enhanced communication</a:t>
            </a:r>
          </a:p>
          <a:p>
            <a:pPr lvl="1"/>
            <a:r>
              <a:rPr lang="en-US" dirty="0" smtClean="0"/>
              <a:t>Increased moral support and confidence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17536544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60437"/>
            <a:ext cx="7886700" cy="1325563"/>
          </a:xfrm>
        </p:spPr>
        <p:txBody>
          <a:bodyPr/>
          <a:lstStyle/>
          <a:p>
            <a:r>
              <a:rPr lang="en-US" altLang="en-US" dirty="0" smtClean="0"/>
              <a:t>The Social Worker’s</a:t>
            </a:r>
            <a:r>
              <a:rPr lang="en-US" altLang="ja-JP" dirty="0" smtClean="0"/>
              <a:t> Role on </a:t>
            </a:r>
            <a:br>
              <a:rPr lang="en-US" altLang="ja-JP" dirty="0" smtClean="0"/>
            </a:br>
            <a:r>
              <a:rPr lang="en-US" altLang="ja-JP" dirty="0" smtClean="0"/>
              <a:t>the Interdisciplinary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76448"/>
            <a:ext cx="7886700" cy="4152952"/>
          </a:xfrm>
        </p:spPr>
        <p:txBody>
          <a:bodyPr/>
          <a:lstStyle/>
          <a:p>
            <a:r>
              <a:rPr lang="en-US" dirty="0" smtClean="0"/>
              <a:t>What are the special problems social workers face on interdisciplinary teams?</a:t>
            </a:r>
          </a:p>
          <a:p>
            <a:pPr lvl="1"/>
            <a:r>
              <a:rPr lang="en-US" dirty="0" smtClean="0"/>
              <a:t>Difficulty developing shared goals and objectives</a:t>
            </a:r>
          </a:p>
          <a:p>
            <a:pPr lvl="1"/>
            <a:r>
              <a:rPr lang="en-US" dirty="0" smtClean="0"/>
              <a:t>Conflicting theories and ideologies </a:t>
            </a:r>
          </a:p>
          <a:p>
            <a:pPr lvl="1"/>
            <a:r>
              <a:rPr lang="en-US" dirty="0" smtClean="0"/>
              <a:t>Turf disputes, power struggles, agency territorialism</a:t>
            </a:r>
          </a:p>
          <a:p>
            <a:pPr lvl="1"/>
            <a:r>
              <a:rPr lang="en-US" dirty="0" smtClean="0"/>
              <a:t>Confusion about leadership roles</a:t>
            </a:r>
          </a:p>
          <a:p>
            <a:pPr lvl="1"/>
            <a:r>
              <a:rPr lang="en-US" dirty="0" smtClean="0"/>
              <a:t>More time-consuming decision making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733569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Social Workers and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71648"/>
            <a:ext cx="7886700" cy="4152952"/>
          </a:xfrm>
        </p:spPr>
        <p:txBody>
          <a:bodyPr/>
          <a:lstStyle/>
          <a:p>
            <a:r>
              <a:rPr lang="en-US" altLang="en-US" dirty="0" smtClean="0"/>
              <a:t>Leadership: “a process whereby an individual influences a group of individuals to achieve a common goal” (</a:t>
            </a:r>
            <a:r>
              <a:rPr lang="en-US" altLang="en-US" dirty="0" err="1" smtClean="0"/>
              <a:t>Northouse</a:t>
            </a:r>
            <a:r>
              <a:rPr lang="en-US" altLang="en-US" dirty="0" smtClean="0"/>
              <a:t>, 2018, p. 323)</a:t>
            </a:r>
          </a:p>
          <a:p>
            <a:r>
              <a:rPr lang="en-US" altLang="en-US" dirty="0" smtClean="0"/>
              <a:t>Social workers in leadership positions on interdisciplinary teams </a:t>
            </a:r>
          </a:p>
          <a:p>
            <a:pPr lvl="1"/>
            <a:r>
              <a:rPr lang="en-US" altLang="en-US" dirty="0" smtClean="0"/>
              <a:t>Social work values/ethics/training in interpersonal communication</a:t>
            </a:r>
          </a:p>
          <a:p>
            <a:pPr lvl="1"/>
            <a:r>
              <a:rPr lang="en-US" altLang="en-US" dirty="0" smtClean="0"/>
              <a:t>Task orientation for enacting the work of the team </a:t>
            </a:r>
          </a:p>
          <a:p>
            <a:pPr lvl="1"/>
            <a:r>
              <a:rPr lang="en-US" altLang="en-US" dirty="0" smtClean="0"/>
              <a:t>Relational skills help in leading teams</a:t>
            </a:r>
          </a:p>
          <a:p>
            <a:pPr lvl="1"/>
            <a:r>
              <a:rPr lang="en-US" altLang="en-US" dirty="0" smtClean="0"/>
              <a:t>Facilitation of team meetings 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23320067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62000"/>
            <a:ext cx="7886700" cy="1325563"/>
          </a:xfrm>
        </p:spPr>
        <p:txBody>
          <a:bodyPr/>
          <a:lstStyle/>
          <a:p>
            <a:r>
              <a:rPr lang="en-US" dirty="0" smtClean="0"/>
              <a:t>Social Workers and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71648"/>
            <a:ext cx="7886700" cy="4152952"/>
          </a:xfrm>
        </p:spPr>
        <p:txBody>
          <a:bodyPr/>
          <a:lstStyle/>
          <a:p>
            <a:r>
              <a:rPr lang="en-US" dirty="0" smtClean="0"/>
              <a:t>Effective teams have these traits</a:t>
            </a:r>
          </a:p>
          <a:p>
            <a:pPr lvl="1"/>
            <a:r>
              <a:rPr lang="en-US" dirty="0" smtClean="0"/>
              <a:t>Clear, motivating goals</a:t>
            </a:r>
          </a:p>
          <a:p>
            <a:pPr lvl="1"/>
            <a:r>
              <a:rPr lang="en-US" dirty="0" smtClean="0"/>
              <a:t>Results-driven structure</a:t>
            </a:r>
          </a:p>
          <a:p>
            <a:pPr lvl="1"/>
            <a:r>
              <a:rPr lang="en-US" dirty="0" smtClean="0"/>
              <a:t>Competent team members</a:t>
            </a:r>
          </a:p>
          <a:p>
            <a:pPr lvl="1"/>
            <a:r>
              <a:rPr lang="en-US" dirty="0" smtClean="0"/>
              <a:t>Unified commitment</a:t>
            </a:r>
          </a:p>
          <a:p>
            <a:pPr lvl="1"/>
            <a:r>
              <a:rPr lang="en-US" dirty="0" smtClean="0"/>
              <a:t>Collaborative climate</a:t>
            </a:r>
          </a:p>
          <a:p>
            <a:pPr lvl="1"/>
            <a:r>
              <a:rPr lang="en-US" dirty="0" smtClean="0"/>
              <a:t>Standards of excellence</a:t>
            </a:r>
          </a:p>
          <a:p>
            <a:pPr lvl="1"/>
            <a:r>
              <a:rPr lang="en-US" dirty="0" smtClean="0"/>
              <a:t>External support and recognition</a:t>
            </a:r>
          </a:p>
          <a:p>
            <a:pPr lvl="1"/>
            <a:r>
              <a:rPr lang="en-US" dirty="0" smtClean="0"/>
              <a:t>Principled leadership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188075"/>
            <a:ext cx="2057400" cy="365125"/>
          </a:xfrm>
        </p:spPr>
        <p:txBody>
          <a:bodyPr/>
          <a:lstStyle/>
          <a:p>
            <a:fld id="{C439CF85-8457-400C-A4F9-DC61A400AE11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/>
        </p:nvSpPr>
        <p:spPr>
          <a:xfrm>
            <a:off x="2581275" y="6356351"/>
            <a:ext cx="3981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Hutchison, </a:t>
            </a:r>
            <a:r>
              <a:rPr lang="en-US" i="1" dirty="0" smtClean="0"/>
              <a:t>Dimensions of Human Behavior, 6e</a:t>
            </a:r>
            <a:endParaRPr lang="en-US" dirty="0" smtClean="0"/>
          </a:p>
          <a:p>
            <a:r>
              <a:rPr lang="en-US" dirty="0" smtClean="0"/>
              <a:t>SAGE Publishing, 2019</a:t>
            </a:r>
          </a:p>
        </p:txBody>
      </p:sp>
    </p:spTree>
    <p:extLst>
      <p:ext uri="{BB962C8B-B14F-4D97-AF65-F5344CB8AC3E}">
        <p14:creationId xmlns:p14="http://schemas.microsoft.com/office/powerpoint/2010/main" val="3680863870"/>
      </p:ext>
    </p:extLst>
  </p:cSld>
  <p:clrMapOvr>
    <a:masterClrMapping/>
  </p:clrMapOvr>
</p:sld>
</file>

<file path=ppt/theme/theme1.xml><?xml version="1.0" encoding="utf-8"?>
<a:theme xmlns:a="http://schemas.openxmlformats.org/drawingml/2006/main" name="CDC PPT master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C PPT master theme" id="{54717623-23ED-4358-9C73-6518671C19EC}" vid="{8348790F-27F1-4F39-885D-2376FA45C8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-US</Template>
  <TotalTime>233</TotalTime>
  <Words>1578</Words>
  <Application>Microsoft Office PowerPoint</Application>
  <PresentationFormat>On-screen Show (4:3)</PresentationFormat>
  <Paragraphs>232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ＭＳ Ｐゴシック</vt:lpstr>
      <vt:lpstr>Arial</vt:lpstr>
      <vt:lpstr>Calibri</vt:lpstr>
      <vt:lpstr>Courier New</vt:lpstr>
      <vt:lpstr>CDC PPT master theme</vt:lpstr>
      <vt:lpstr>PowerPoint Presentation</vt:lpstr>
      <vt:lpstr>PowerPoint Presentation</vt:lpstr>
      <vt:lpstr>Small Groups in Social Work</vt:lpstr>
      <vt:lpstr>Small Groups in Social Work</vt:lpstr>
      <vt:lpstr>Small Groups in Social Work</vt:lpstr>
      <vt:lpstr>Small Groups in Social Work</vt:lpstr>
      <vt:lpstr>Small Groups in Social Work</vt:lpstr>
      <vt:lpstr>Types and Characteristics</vt:lpstr>
      <vt:lpstr>Types and Characteristics</vt:lpstr>
      <vt:lpstr>Virtual Groups</vt:lpstr>
      <vt:lpstr>Virtual Groups</vt:lpstr>
      <vt:lpstr>Virtual Groups</vt:lpstr>
      <vt:lpstr>Dimensions of Group Structure</vt:lpstr>
      <vt:lpstr>Dimensions of Group Structure</vt:lpstr>
      <vt:lpstr>Group Composition</vt:lpstr>
      <vt:lpstr>Homogeneity/Heterogeneity in Group Composition: Social Justice Issues</vt:lpstr>
      <vt:lpstr>Theories of Group Processes</vt:lpstr>
      <vt:lpstr>Theories of Group Processes</vt:lpstr>
      <vt:lpstr>Theories of Group Processes</vt:lpstr>
      <vt:lpstr>Theories of Group Processes</vt:lpstr>
      <vt:lpstr>Group Development</vt:lpstr>
      <vt:lpstr>Group Dynamics</vt:lpstr>
      <vt:lpstr>Group Dynamics</vt:lpstr>
      <vt:lpstr>Group Cohesiveness</vt:lpstr>
      <vt:lpstr>Interdisciplinary Teams and Social Work</vt:lpstr>
      <vt:lpstr>The Social Worker’s Role on  the Interdisciplinary Team</vt:lpstr>
      <vt:lpstr>The Social Worker’s Role on  the Interdisciplinary Team</vt:lpstr>
      <vt:lpstr>Social Workers and Leadership</vt:lpstr>
      <vt:lpstr>Social Workers and Leadership</vt:lpstr>
    </vt:vector>
  </TitlesOfParts>
  <Company>Sage Publications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kbierach</dc:creator>
  <cp:lastModifiedBy>Anderson,Wayne (DFPS)</cp:lastModifiedBy>
  <cp:revision>49</cp:revision>
  <dcterms:created xsi:type="dcterms:W3CDTF">2014-09-23T19:11:58Z</dcterms:created>
  <dcterms:modified xsi:type="dcterms:W3CDTF">2020-03-25T06:10:28Z</dcterms:modified>
</cp:coreProperties>
</file>